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0" userDrawn="1">
          <p15:clr>
            <a:srgbClr val="A4A3A4"/>
          </p15:clr>
        </p15:guide>
        <p15:guide id="2" pos="6912" userDrawn="1">
          <p15:clr>
            <a:srgbClr val="A4A3A4"/>
          </p15:clr>
        </p15:guide>
        <p15:guide id="3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wesha Mukherjee" initials="AM" lastIdx="2" clrIdx="0">
    <p:extLst>
      <p:ext uri="{19B8F6BF-5375-455C-9EA6-DF929625EA0E}">
        <p15:presenceInfo xmlns:p15="http://schemas.microsoft.com/office/powerpoint/2012/main" userId="S::anwesham@stanford.edu::0288a012-c874-4800-a63f-6627dc4d87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7CC3"/>
    <a:srgbClr val="674EA8"/>
    <a:srgbClr val="725391"/>
    <a:srgbClr val="B144FF"/>
    <a:srgbClr val="9437FF"/>
    <a:srgbClr val="521B93"/>
    <a:srgbClr val="C11A1C"/>
    <a:srgbClr val="FFFFFF"/>
    <a:srgbClr val="B0181A"/>
    <a:srgbClr val="FFA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14"/>
    <p:restoredTop sz="96327"/>
  </p:normalViewPr>
  <p:slideViewPr>
    <p:cSldViewPr snapToGrid="0" snapToObjects="1">
      <p:cViewPr>
        <p:scale>
          <a:sx n="41" d="100"/>
          <a:sy n="41" d="100"/>
        </p:scale>
        <p:origin x="2080" y="520"/>
      </p:cViewPr>
      <p:guideLst>
        <p:guide orient="horz" pos="6960"/>
        <p:guide pos="6912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3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2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5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5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1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3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9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3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7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DC983-03CB-EF44-9DC5-478B505DDB62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9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hyperlink" Target="https://aclanthology.org/2020.findings-emnlp.445" TargetMode="External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hyperlink" Target="https://aclanthology.org/P19-3007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7.png"/><Relationship Id="rId4" Type="http://schemas.openxmlformats.org/officeDocument/2006/relationships/hyperlink" Target="https://aclanthology.org/N19-1423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9087BA0-DBDA-0540-8983-1CCDD1B7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729" y="3700123"/>
            <a:ext cx="9767431" cy="604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FBC2E8-4DC1-2B40-8C3E-4403ED4C01E4}"/>
              </a:ext>
            </a:extLst>
          </p:cNvPr>
          <p:cNvSpPr txBox="1"/>
          <p:nvPr/>
        </p:nvSpPr>
        <p:spPr>
          <a:xfrm>
            <a:off x="164592" y="3210396"/>
            <a:ext cx="10689676" cy="187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/>
          </a:p>
          <a:p>
            <a:r>
              <a:rPr lang="en-US" sz="3200" b="1" dirty="0"/>
              <a:t>Low Resource Language Challenge: </a:t>
            </a:r>
            <a:br>
              <a:rPr lang="en-US" sz="3200" b="1" dirty="0"/>
            </a:br>
            <a:r>
              <a:rPr lang="en-US" sz="2800" dirty="0"/>
              <a:t>Many languages lack tagged or processable data to train or even fine-tune models for specific tasks. </a:t>
            </a:r>
          </a:p>
          <a:p>
            <a:endParaRPr lang="en-US" sz="2000" dirty="0"/>
          </a:p>
          <a:p>
            <a:r>
              <a:rPr lang="en-US" sz="3200" b="1" dirty="0"/>
              <a:t>Linguistic Transfer Question:</a:t>
            </a:r>
          </a:p>
          <a:p>
            <a:r>
              <a:rPr lang="en-US" sz="2800" dirty="0"/>
              <a:t>Can fine-tune a model for a task in a similar language to work for a low resource language?</a:t>
            </a:r>
            <a:br>
              <a:rPr lang="en-US" sz="2800" dirty="0"/>
            </a:br>
            <a:r>
              <a:rPr lang="en-US" sz="2800" b="1" dirty="0"/>
              <a:t>Idea: </a:t>
            </a:r>
            <a:r>
              <a:rPr lang="en-US" sz="2800" b="1" dirty="0" err="1"/>
              <a:t>FineTune</a:t>
            </a:r>
            <a:r>
              <a:rPr lang="en-US" sz="2800" b="1" dirty="0"/>
              <a:t> models with </a:t>
            </a:r>
            <a:r>
              <a:rPr lang="en-US" sz="2800" b="1" dirty="0" err="1"/>
              <a:t>FewShot</a:t>
            </a:r>
            <a:r>
              <a:rPr lang="en-US" sz="2800" b="1" dirty="0"/>
              <a:t> learning where train set is all the high-resource language, but dev set is in the target language</a:t>
            </a:r>
            <a:endParaRPr lang="en-US" sz="2800" dirty="0"/>
          </a:p>
          <a:p>
            <a:endParaRPr lang="en-US" sz="2000" dirty="0"/>
          </a:p>
          <a:p>
            <a:r>
              <a:rPr lang="en-US" sz="2800" b="1" dirty="0"/>
              <a:t>Why Urdu to Model the Problem?</a:t>
            </a:r>
          </a:p>
          <a:p>
            <a:pPr marL="458788" lvl="2" indent="-350838">
              <a:buFont typeface="Arial" panose="020B0604020202020204" pitchFamily="34" charset="0"/>
              <a:buChar char="•"/>
            </a:pPr>
            <a:r>
              <a:rPr lang="en-US" sz="2800" dirty="0"/>
              <a:t>Morphological richness with ambiguous language composition</a:t>
            </a:r>
          </a:p>
          <a:p>
            <a:pPr marL="458788" lvl="2" indent="-350838">
              <a:buFont typeface="Arial" panose="020B0604020202020204" pitchFamily="34" charset="0"/>
              <a:buChar char="•"/>
            </a:pPr>
            <a:r>
              <a:rPr lang="en-US" sz="2800" dirty="0"/>
              <a:t>No capitalization</a:t>
            </a:r>
          </a:p>
          <a:p>
            <a:pPr marL="458788" lvl="2" indent="-350838">
              <a:buFont typeface="Arial" panose="020B0604020202020204" pitchFamily="34" charset="0"/>
              <a:buChar char="•"/>
            </a:pPr>
            <a:r>
              <a:rPr lang="en-US" sz="2800" dirty="0"/>
              <a:t>Script (typological) vs. Vocabulary (morphological) Question</a:t>
            </a:r>
          </a:p>
          <a:p>
            <a:pPr marL="917575" lvl="3" indent="-377825">
              <a:buFont typeface="Arial" panose="020B0604020202020204" pitchFamily="34" charset="0"/>
              <a:buChar char="•"/>
            </a:pPr>
            <a:r>
              <a:rPr lang="en-US" sz="2800" dirty="0"/>
              <a:t>Indic language and massive shared vocabulary with Hindi</a:t>
            </a:r>
          </a:p>
          <a:p>
            <a:pPr marL="917575" lvl="3" indent="-377825">
              <a:buFont typeface="Arial" panose="020B0604020202020204" pitchFamily="34" charset="0"/>
              <a:buChar char="•"/>
            </a:pPr>
            <a:r>
              <a:rPr lang="en-US" sz="2800" dirty="0"/>
              <a:t>Arabic/Farsi derived Script</a:t>
            </a:r>
            <a:endParaRPr lang="en-US" sz="2800" dirty="0">
              <a:sym typeface="Wingdings" pitchFamily="2" charset="2"/>
            </a:endParaRPr>
          </a:p>
          <a:p>
            <a:pPr marL="1436688" lvl="3" indent="-457200">
              <a:buFont typeface="Arial" panose="020B0604020202020204" pitchFamily="34" charset="0"/>
              <a:buChar char="•"/>
            </a:pPr>
            <a:endParaRPr lang="en-US" sz="2800" b="1" dirty="0">
              <a:sym typeface="Wingdings" pitchFamily="2" charset="2"/>
            </a:endParaRPr>
          </a:p>
          <a:p>
            <a:pPr marL="979488" lvl="3"/>
            <a:endParaRPr lang="en-US" sz="2800" b="1" dirty="0">
              <a:sym typeface="Wingdings" pitchFamily="2" charset="2"/>
            </a:endParaRPr>
          </a:p>
          <a:p>
            <a:pPr marL="979488" lvl="3"/>
            <a:endParaRPr lang="en-US" sz="2800" b="1" dirty="0">
              <a:sym typeface="Wingdings" pitchFamily="2" charset="2"/>
            </a:endParaRPr>
          </a:p>
          <a:p>
            <a:pPr marL="979488" lvl="3"/>
            <a:endParaRPr lang="en-US" sz="2800" b="1" dirty="0">
              <a:sym typeface="Wingdings" pitchFamily="2" charset="2"/>
            </a:endParaRPr>
          </a:p>
          <a:p>
            <a:pPr marL="979488" lvl="3"/>
            <a:endParaRPr lang="en-US" sz="2800" b="1" dirty="0">
              <a:sym typeface="Wingdings" pitchFamily="2" charset="2"/>
            </a:endParaRPr>
          </a:p>
          <a:p>
            <a:pPr marL="979488" lvl="3"/>
            <a:endParaRPr lang="en-US" sz="2800" b="1" dirty="0">
              <a:sym typeface="Wingdings" pitchFamily="2" charset="2"/>
            </a:endParaRPr>
          </a:p>
          <a:p>
            <a:pPr marL="979488" lvl="3"/>
            <a:br>
              <a:rPr lang="en-US" sz="1000" b="1" dirty="0"/>
            </a:br>
            <a:br>
              <a:rPr lang="en-US" sz="1000" b="1" dirty="0"/>
            </a:br>
            <a:endParaRPr lang="en-US" sz="1000" b="1" dirty="0"/>
          </a:p>
          <a:p>
            <a:pPr marL="979488" lvl="3"/>
            <a:endParaRPr lang="en-US" sz="1000" b="1" dirty="0"/>
          </a:p>
          <a:p>
            <a:r>
              <a:rPr lang="en-US" sz="2800" b="1" dirty="0" err="1"/>
              <a:t>mBERT</a:t>
            </a:r>
            <a:r>
              <a:rPr lang="en-US" sz="2800" b="1" dirty="0"/>
              <a:t>: </a:t>
            </a:r>
            <a:r>
              <a:rPr lang="en-US" sz="2800" dirty="0"/>
              <a:t>Multilingual BERT</a:t>
            </a:r>
          </a:p>
          <a:p>
            <a:pPr marL="457200" indent="-457200">
              <a:buFontTx/>
              <a:buChar char="-"/>
            </a:pPr>
            <a:r>
              <a:rPr lang="en-US" sz="2800" dirty="0" err="1"/>
              <a:t>SoTA</a:t>
            </a:r>
            <a:r>
              <a:rPr lang="en-US" sz="2800" dirty="0"/>
              <a:t> language model pretrained on monolingual corpora of 104 languages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Suitable for typological transfer and morphological transfer</a:t>
            </a:r>
          </a:p>
          <a:p>
            <a:endParaRPr lang="en-US" sz="2800" b="1" dirty="0"/>
          </a:p>
          <a:p>
            <a:r>
              <a:rPr lang="en-US" sz="2800" b="1" dirty="0" err="1"/>
              <a:t>IndicBERT</a:t>
            </a:r>
            <a:r>
              <a:rPr lang="en-US" sz="2800" b="1" dirty="0"/>
              <a:t>: </a:t>
            </a:r>
            <a:r>
              <a:rPr lang="en-US" sz="2800" dirty="0"/>
              <a:t>Indic Language multilingual ALBERT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12 languages (11 Indic and Indian English)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Modified hyperparameters with smaller model</a:t>
            </a:r>
            <a:br>
              <a:rPr lang="en-US" sz="2800" dirty="0"/>
            </a:br>
            <a:br>
              <a:rPr lang="en-US" sz="2800" dirty="0"/>
            </a:br>
            <a:r>
              <a:rPr lang="en-US" sz="2800" b="1" dirty="0"/>
              <a:t>Data: </a:t>
            </a:r>
            <a:r>
              <a:rPr lang="en-US" sz="2800" b="1" dirty="0" err="1"/>
              <a:t>WikiANN</a:t>
            </a:r>
            <a:r>
              <a:rPr lang="en-US" sz="2800" b="1" dirty="0"/>
              <a:t> Named Entity Recognition Urdu Data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used in </a:t>
            </a:r>
            <a:r>
              <a:rPr lang="en-US" sz="2800" dirty="0" err="1"/>
              <a:t>IndicGLUE</a:t>
            </a:r>
            <a:r>
              <a:rPr lang="en-US" sz="2800" dirty="0"/>
              <a:t> evaluation of both models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3</a:t>
            </a:r>
            <a:r>
              <a:rPr lang="en-US" sz="2800" b="1" dirty="0"/>
              <a:t> </a:t>
            </a:r>
            <a:r>
              <a:rPr lang="en-US" sz="2800" dirty="0"/>
              <a:t>tags: 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Person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Organization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Location</a:t>
            </a:r>
          </a:p>
          <a:p>
            <a:pPr marL="12700" lvl="1"/>
            <a:endParaRPr lang="en-US" sz="2800" dirty="0"/>
          </a:p>
          <a:p>
            <a:pPr marL="12700" lvl="1"/>
            <a:endParaRPr lang="en-US" sz="2800" dirty="0"/>
          </a:p>
          <a:p>
            <a:pPr marL="12700" lvl="1"/>
            <a:endParaRPr lang="en-US" sz="2800" dirty="0"/>
          </a:p>
          <a:p>
            <a:pPr marL="12700" lvl="1"/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F71E0C-CD8D-EA48-8C4A-0BEF42629046}"/>
              </a:ext>
            </a:extLst>
          </p:cNvPr>
          <p:cNvSpPr/>
          <p:nvPr/>
        </p:nvSpPr>
        <p:spPr>
          <a:xfrm>
            <a:off x="0" y="0"/>
            <a:ext cx="32918400" cy="2971800"/>
          </a:xfrm>
          <a:prstGeom prst="rect">
            <a:avLst/>
          </a:prstGeom>
          <a:solidFill>
            <a:srgbClr val="674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Limited Attention: </a:t>
            </a:r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Investigating Transformer Models’ Zero-Shot Cross-Lingual Transfer Learning with Urdu Named Entity Recognition </a:t>
            </a:r>
            <a:b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Anwesha Mukherjee</a:t>
            </a:r>
            <a:endParaRPr 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26E77-76BB-4D49-94BD-9D234B7405EA}"/>
              </a:ext>
            </a:extLst>
          </p:cNvPr>
          <p:cNvSpPr txBox="1"/>
          <p:nvPr/>
        </p:nvSpPr>
        <p:spPr>
          <a:xfrm>
            <a:off x="11084608" y="20267026"/>
            <a:ext cx="107424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Divyanshu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Kakwani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Anoop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Kunchukuttan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Satish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Golla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Gokul N.C.,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Avik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 Bhattacharyya, Mitesh M. Khapra, and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Pratyush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 Kumar. 2020. </a:t>
            </a:r>
            <a:r>
              <a:rPr lang="en-US" sz="1050" dirty="0">
                <a:solidFill>
                  <a:srgbClr val="446E9B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IndicNLPSuite: Monolingual Corpora, Evaluation Benchmarks and Pre-trained Multilingual Language Models for Indian Languages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. In </a:t>
            </a:r>
            <a:r>
              <a:rPr lang="en-US" sz="1050" i="1" dirty="0">
                <a:solidFill>
                  <a:srgbClr val="212529"/>
                </a:solidFill>
                <a:latin typeface="-apple-system"/>
              </a:rPr>
              <a:t>Findings of the Association for Computational Linguistics: EMNLP 2020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pages 4948–4961, Online. Association for Computational Linguistics.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212529"/>
                </a:solidFill>
                <a:latin typeface="-apple-system"/>
              </a:rPr>
              <a:t>Jacob Devlin, Ming-Wei Chang, Kenton Lee, and Kristina Toutanova. 2019. </a:t>
            </a:r>
            <a:r>
              <a:rPr lang="en-US" sz="1050" dirty="0">
                <a:solidFill>
                  <a:srgbClr val="446E9B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BERT: Pre-training of Deep Bidirectional Transformers for Language Understanding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. In </a:t>
            </a:r>
            <a:r>
              <a:rPr lang="en-US" sz="1050" i="1" dirty="0">
                <a:solidFill>
                  <a:srgbClr val="212529"/>
                </a:solidFill>
                <a:latin typeface="-apple-system"/>
              </a:rPr>
              <a:t>Proceedings of the 2019 Conference of the North American Chapter of the Association for Computational Linguistics: Human Language Technologies, Volume 1 (Long and Short Papers)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pages 4171–4186, Minneapolis, Minnesota. Association for Computational Linguistics.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212529"/>
                </a:solidFill>
                <a:latin typeface="-apple-system"/>
              </a:rPr>
              <a:t>Jesse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Vig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. 2019. </a:t>
            </a:r>
            <a:r>
              <a:rPr lang="en-US" sz="1050" dirty="0">
                <a:solidFill>
                  <a:srgbClr val="446E9B"/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Multiscale Visualization of Attention in the Transformer Model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. In </a:t>
            </a:r>
            <a:r>
              <a:rPr lang="en-US" sz="1050" i="1" dirty="0">
                <a:solidFill>
                  <a:srgbClr val="212529"/>
                </a:solidFill>
                <a:latin typeface="-apple-system"/>
              </a:rPr>
              <a:t>Proceedings of the 57th Annual Meeting of the Association for Computational Linguistics: System Demonstrations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pages 37–42, Florence, Italy. Association for Computational Linguistics.</a:t>
            </a:r>
          </a:p>
        </p:txBody>
      </p:sp>
      <p:graphicFrame>
        <p:nvGraphicFramePr>
          <p:cNvPr id="35" name="Table 14">
            <a:extLst>
              <a:ext uri="{FF2B5EF4-FFF2-40B4-BE49-F238E27FC236}">
                <a16:creationId xmlns:a16="http://schemas.microsoft.com/office/drawing/2014/main" id="{BDDCCF3C-3DBB-084A-86F5-8627C7646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748401"/>
              </p:ext>
            </p:extLst>
          </p:nvPr>
        </p:nvGraphicFramePr>
        <p:xfrm>
          <a:off x="22104410" y="12405013"/>
          <a:ext cx="10649398" cy="39014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83472">
                  <a:extLst>
                    <a:ext uri="{9D8B030D-6E8A-4147-A177-3AD203B41FA5}">
                      <a16:colId xmlns:a16="http://schemas.microsoft.com/office/drawing/2014/main" val="893258518"/>
                    </a:ext>
                  </a:extLst>
                </a:gridCol>
                <a:gridCol w="1376992">
                  <a:extLst>
                    <a:ext uri="{9D8B030D-6E8A-4147-A177-3AD203B41FA5}">
                      <a16:colId xmlns:a16="http://schemas.microsoft.com/office/drawing/2014/main" val="3313873549"/>
                    </a:ext>
                  </a:extLst>
                </a:gridCol>
                <a:gridCol w="1768919">
                  <a:extLst>
                    <a:ext uri="{9D8B030D-6E8A-4147-A177-3AD203B41FA5}">
                      <a16:colId xmlns:a16="http://schemas.microsoft.com/office/drawing/2014/main" val="3076251209"/>
                    </a:ext>
                  </a:extLst>
                </a:gridCol>
                <a:gridCol w="5920015">
                  <a:extLst>
                    <a:ext uri="{9D8B030D-6E8A-4147-A177-3AD203B41FA5}">
                      <a16:colId xmlns:a16="http://schemas.microsoft.com/office/drawing/2014/main" val="436246491"/>
                    </a:ext>
                  </a:extLst>
                </a:gridCol>
              </a:tblGrid>
              <a:tr h="39376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Difference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mBERT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IndicBERT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175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Dropout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0 dropout caters to: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800" dirty="0"/>
                        <a:t>sequence classification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sz="1800" b="1" dirty="0"/>
                        <a:t>Overfits to training language </a:t>
                      </a:r>
                      <a:r>
                        <a:rPr lang="en-US" sz="1800" dirty="0"/>
                        <a:t>(bad for few-shot transfer)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94926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Model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BERT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ALBERT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ALBERT has 9x fewer parameters and </a:t>
                      </a:r>
                      <a:r>
                        <a:rPr lang="en-US" sz="1800" b="1" dirty="0"/>
                        <a:t>6x fewer embedding layers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6902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104 </a:t>
                      </a:r>
                      <a:r>
                        <a:rPr lang="en-US" sz="2000" dirty="0" err="1"/>
                        <a:t>langs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12 </a:t>
                      </a:r>
                      <a:r>
                        <a:rPr lang="en-US" sz="2000" dirty="0" err="1"/>
                        <a:t>langs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IndicBERT</a:t>
                      </a:r>
                      <a:r>
                        <a:rPr lang="en-US" sz="1800" dirty="0"/>
                        <a:t> has </a:t>
                      </a:r>
                      <a:r>
                        <a:rPr lang="en-US" sz="1800" b="1" dirty="0"/>
                        <a:t>no unit embeddings</a:t>
                      </a:r>
                      <a:r>
                        <a:rPr lang="en-US" sz="1800" dirty="0"/>
                        <a:t> for the </a:t>
                      </a:r>
                      <a:r>
                        <a:rPr lang="en-US" sz="1800" b="1" dirty="0"/>
                        <a:t>Arabic</a:t>
                      </a:r>
                      <a:r>
                        <a:rPr lang="en-US" sz="1800" dirty="0"/>
                        <a:t> Alphabet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41233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Tokenizer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WordPiece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SentencePiece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WordPiece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chooses the pairs to maximize the likelihood of the training data. </a:t>
                      </a:r>
                    </a:p>
                    <a:p>
                      <a:pPr algn="l"/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SentencePiece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relies on the frequency of the data. </a:t>
                      </a:r>
                    </a:p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Ultimately,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WordPiece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tokenization yielded higher rate of merges. 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108949"/>
                  </a:ext>
                </a:extLst>
              </a:tr>
            </a:tbl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1919AC21-2E00-A140-9A6D-79C36CFF3C92}"/>
              </a:ext>
            </a:extLst>
          </p:cNvPr>
          <p:cNvSpPr/>
          <p:nvPr/>
        </p:nvSpPr>
        <p:spPr>
          <a:xfrm>
            <a:off x="137160" y="3221220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Overview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D3E4D0-8437-A449-9E3A-EC8C560D8C6D}"/>
              </a:ext>
            </a:extLst>
          </p:cNvPr>
          <p:cNvSpPr/>
          <p:nvPr/>
        </p:nvSpPr>
        <p:spPr>
          <a:xfrm>
            <a:off x="137160" y="13074898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Background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442DE3-CD3B-084A-839F-262AAE45DD47}"/>
              </a:ext>
            </a:extLst>
          </p:cNvPr>
          <p:cNvSpPr/>
          <p:nvPr/>
        </p:nvSpPr>
        <p:spPr>
          <a:xfrm>
            <a:off x="11114447" y="3221220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Attention Analysis for Transformer Models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F19FC2-A9B7-2840-8CA6-91E6FB0630C8}"/>
              </a:ext>
            </a:extLst>
          </p:cNvPr>
          <p:cNvSpPr/>
          <p:nvPr/>
        </p:nvSpPr>
        <p:spPr>
          <a:xfrm>
            <a:off x="22082760" y="3221220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Comparative Model Performance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653F-A0CB-CA4B-AB43-47D5BCECEE83}"/>
              </a:ext>
            </a:extLst>
          </p:cNvPr>
          <p:cNvSpPr/>
          <p:nvPr/>
        </p:nvSpPr>
        <p:spPr>
          <a:xfrm>
            <a:off x="22082760" y="11691927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Potential Causes: Architectural Differences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F94589-B075-C54E-91FB-7FF26FC3DD9E}"/>
              </a:ext>
            </a:extLst>
          </p:cNvPr>
          <p:cNvSpPr/>
          <p:nvPr/>
        </p:nvSpPr>
        <p:spPr>
          <a:xfrm>
            <a:off x="22082760" y="19384995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Next Steps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810C1C1-649F-1945-B64A-3DFEA854E3C0}"/>
              </a:ext>
            </a:extLst>
          </p:cNvPr>
          <p:cNvSpPr/>
          <p:nvPr/>
        </p:nvSpPr>
        <p:spPr>
          <a:xfrm>
            <a:off x="11114447" y="20226441"/>
            <a:ext cx="10698480" cy="31611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Notable References</a:t>
            </a:r>
            <a:endParaRPr lang="en-US" sz="44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8D347E-BCFA-DC43-A42E-A99E7BCF174D}"/>
              </a:ext>
            </a:extLst>
          </p:cNvPr>
          <p:cNvSpPr/>
          <p:nvPr/>
        </p:nvSpPr>
        <p:spPr>
          <a:xfrm>
            <a:off x="22055328" y="16545596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Insights on Cross-Lingual Transfer NER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051145-BA73-D842-816A-42B5DF387DFC}"/>
              </a:ext>
            </a:extLst>
          </p:cNvPr>
          <p:cNvGrpSpPr>
            <a:grpSpLocks noChangeAspect="1"/>
          </p:cNvGrpSpPr>
          <p:nvPr/>
        </p:nvGrpSpPr>
        <p:grpSpPr>
          <a:xfrm>
            <a:off x="14778167" y="4200184"/>
            <a:ext cx="3381023" cy="7094586"/>
            <a:chOff x="9366669" y="7980745"/>
            <a:chExt cx="4572000" cy="10699069"/>
          </a:xfrm>
        </p:grpSpPr>
        <p:pic>
          <p:nvPicPr>
            <p:cNvPr id="30" name="Picture 2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5E3813A-F30B-AB40-9336-85BD788C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66669" y="7980745"/>
              <a:ext cx="4572000" cy="1947564"/>
            </a:xfrm>
            <a:prstGeom prst="rect">
              <a:avLst/>
            </a:prstGeom>
          </p:spPr>
        </p:pic>
        <p:pic>
          <p:nvPicPr>
            <p:cNvPr id="31" name="Picture 30" descr="A picture containing green, light, sunset, dark&#10;&#10;Description automatically generated">
              <a:extLst>
                <a:ext uri="{FF2B5EF4-FFF2-40B4-BE49-F238E27FC236}">
                  <a16:creationId xmlns:a16="http://schemas.microsoft.com/office/drawing/2014/main" id="{8573636D-84BB-984B-B26C-F060D38BC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6669" y="9924573"/>
              <a:ext cx="4572000" cy="1760698"/>
            </a:xfrm>
            <a:prstGeom prst="rect">
              <a:avLst/>
            </a:prstGeom>
          </p:spPr>
        </p:pic>
        <p:pic>
          <p:nvPicPr>
            <p:cNvPr id="32" name="Picture 31" descr="A picture containing purple&#10;&#10;Description automatically generated">
              <a:extLst>
                <a:ext uri="{FF2B5EF4-FFF2-40B4-BE49-F238E27FC236}">
                  <a16:creationId xmlns:a16="http://schemas.microsoft.com/office/drawing/2014/main" id="{DD21BF24-391B-4845-BDEA-0D96AE20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6669" y="13438117"/>
              <a:ext cx="4572000" cy="264104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34ADEB-EF46-FD43-B44B-901D805B6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66669" y="16051225"/>
              <a:ext cx="4572000" cy="2628589"/>
            </a:xfrm>
            <a:prstGeom prst="rect">
              <a:avLst/>
            </a:prstGeom>
          </p:spPr>
        </p:pic>
        <p:pic>
          <p:nvPicPr>
            <p:cNvPr id="43" name="Picture 42" descr="A picture containing night&#10;&#10;Description automatically generated">
              <a:extLst>
                <a:ext uri="{FF2B5EF4-FFF2-40B4-BE49-F238E27FC236}">
                  <a16:creationId xmlns:a16="http://schemas.microsoft.com/office/drawing/2014/main" id="{63B96B02-D2EA-6145-90BC-2DFF9BE80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66669" y="11682907"/>
              <a:ext cx="4572000" cy="176900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BA87B7-B9FF-5141-AF34-9C123240BD5B}"/>
              </a:ext>
            </a:extLst>
          </p:cNvPr>
          <p:cNvSpPr txBox="1"/>
          <p:nvPr/>
        </p:nvSpPr>
        <p:spPr>
          <a:xfrm>
            <a:off x="22283794" y="9484280"/>
            <a:ext cx="5172650" cy="207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IndicBERT</a:t>
            </a:r>
            <a:r>
              <a:rPr lang="en-US" sz="2400" dirty="0"/>
              <a:t> – no Arabic Alphabet embeddings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Morphological Similarities – Higher Accuracy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Typological Similarities – Higher f1</a:t>
            </a:r>
          </a:p>
        </p:txBody>
      </p:sp>
      <p:pic>
        <p:nvPicPr>
          <p:cNvPr id="45" name="Picture 4" descr="PDF] A Hindi to Urdu Transliteration System | Semantic Scholar">
            <a:extLst>
              <a:ext uri="{FF2B5EF4-FFF2-40B4-BE49-F238E27FC236}">
                <a16:creationId xmlns:a16="http://schemas.microsoft.com/office/drawing/2014/main" id="{B8CBB783-A07E-DC47-8034-F930F3702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2"/>
          <a:stretch/>
        </p:blipFill>
        <p:spPr bwMode="auto">
          <a:xfrm>
            <a:off x="504928" y="10734550"/>
            <a:ext cx="5122219" cy="20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Just How Similar is Arabic to Urdu? - Arab America">
            <a:extLst>
              <a:ext uri="{FF2B5EF4-FFF2-40B4-BE49-F238E27FC236}">
                <a16:creationId xmlns:a16="http://schemas.microsoft.com/office/drawing/2014/main" id="{BE2F3568-844B-3D43-811C-224299167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57" y="10457746"/>
            <a:ext cx="3552040" cy="24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32A03F0-2B06-C741-9176-49676C9BA5C6}"/>
              </a:ext>
            </a:extLst>
          </p:cNvPr>
          <p:cNvGrpSpPr>
            <a:grpSpLocks/>
          </p:cNvGrpSpPr>
          <p:nvPr/>
        </p:nvGrpSpPr>
        <p:grpSpPr>
          <a:xfrm>
            <a:off x="14772957" y="11688145"/>
            <a:ext cx="3352482" cy="7018349"/>
            <a:chOff x="13896900" y="-4981777"/>
            <a:chExt cx="6324600" cy="26515188"/>
          </a:xfrm>
        </p:grpSpPr>
        <p:pic>
          <p:nvPicPr>
            <p:cNvPr id="54" name="Picture 53" descr="A picture containing text, striped, colorful&#10;&#10;Description automatically generated">
              <a:extLst>
                <a:ext uri="{FF2B5EF4-FFF2-40B4-BE49-F238E27FC236}">
                  <a16:creationId xmlns:a16="http://schemas.microsoft.com/office/drawing/2014/main" id="{2699FBAA-5A8F-9C45-B081-C05D1400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896900" y="-4981777"/>
              <a:ext cx="6324600" cy="6819645"/>
            </a:xfrm>
            <a:prstGeom prst="rect">
              <a:avLst/>
            </a:prstGeom>
          </p:spPr>
        </p:pic>
        <p:pic>
          <p:nvPicPr>
            <p:cNvPr id="55" name="Picture 54" descr="A picture containing curtain&#10;&#10;Description automatically generated">
              <a:extLst>
                <a:ext uri="{FF2B5EF4-FFF2-40B4-BE49-F238E27FC236}">
                  <a16:creationId xmlns:a16="http://schemas.microsoft.com/office/drawing/2014/main" id="{6A2E880F-8B2A-1346-B5AD-5B8464AF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896900" y="1832740"/>
              <a:ext cx="6324600" cy="2196999"/>
            </a:xfrm>
            <a:prstGeom prst="rect">
              <a:avLst/>
            </a:prstGeom>
          </p:spPr>
        </p:pic>
        <p:pic>
          <p:nvPicPr>
            <p:cNvPr id="56" name="Picture 55" descr="A picture containing curtain, striped, colorful&#10;&#10;Description automatically generated">
              <a:extLst>
                <a:ext uri="{FF2B5EF4-FFF2-40B4-BE49-F238E27FC236}">
                  <a16:creationId xmlns:a16="http://schemas.microsoft.com/office/drawing/2014/main" id="{AE8F7956-C61F-B048-8BB9-B603962F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896900" y="4005921"/>
              <a:ext cx="6324600" cy="6620820"/>
            </a:xfrm>
            <a:prstGeom prst="rect">
              <a:avLst/>
            </a:prstGeom>
          </p:spPr>
        </p:pic>
        <p:pic>
          <p:nvPicPr>
            <p:cNvPr id="57" name="Picture 56" descr="A picture containing curtain, tied&#10;&#10;Description automatically generated">
              <a:extLst>
                <a:ext uri="{FF2B5EF4-FFF2-40B4-BE49-F238E27FC236}">
                  <a16:creationId xmlns:a16="http://schemas.microsoft.com/office/drawing/2014/main" id="{E07C2D94-2BFF-9145-B666-492DB4033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896900" y="10626741"/>
              <a:ext cx="6324600" cy="2206940"/>
            </a:xfrm>
            <a:prstGeom prst="rect">
              <a:avLst/>
            </a:prstGeom>
          </p:spPr>
        </p:pic>
        <p:pic>
          <p:nvPicPr>
            <p:cNvPr id="58" name="Picture 57" descr="Background pattern&#10;&#10;Description automatically generated">
              <a:extLst>
                <a:ext uri="{FF2B5EF4-FFF2-40B4-BE49-F238E27FC236}">
                  <a16:creationId xmlns:a16="http://schemas.microsoft.com/office/drawing/2014/main" id="{E4B60D09-B11D-5F40-9D25-4CA2C6E0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896900" y="12806654"/>
              <a:ext cx="6324600" cy="6610879"/>
            </a:xfrm>
            <a:prstGeom prst="rect">
              <a:avLst/>
            </a:prstGeom>
          </p:spPr>
        </p:pic>
        <p:pic>
          <p:nvPicPr>
            <p:cNvPr id="59" name="Picture 58" descr="A picture containing curtain&#10;&#10;Description automatically generated">
              <a:extLst>
                <a:ext uri="{FF2B5EF4-FFF2-40B4-BE49-F238E27FC236}">
                  <a16:creationId xmlns:a16="http://schemas.microsoft.com/office/drawing/2014/main" id="{4F53B536-9346-DA48-987E-2A98F9F9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896900" y="19326471"/>
              <a:ext cx="6324600" cy="220694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F40DAE6-CDF9-0543-8CE5-ED1152E7C8B6}"/>
              </a:ext>
            </a:extLst>
          </p:cNvPr>
          <p:cNvGrpSpPr/>
          <p:nvPr/>
        </p:nvGrpSpPr>
        <p:grpSpPr>
          <a:xfrm>
            <a:off x="11215236" y="11688145"/>
            <a:ext cx="3394440" cy="7022076"/>
            <a:chOff x="10757859" y="12615607"/>
            <a:chExt cx="3621903" cy="7022076"/>
          </a:xfrm>
        </p:grpSpPr>
        <p:pic>
          <p:nvPicPr>
            <p:cNvPr id="65" name="Picture 64" descr="A picture containing blue&#10;&#10;Description automatically generated">
              <a:extLst>
                <a:ext uri="{FF2B5EF4-FFF2-40B4-BE49-F238E27FC236}">
                  <a16:creationId xmlns:a16="http://schemas.microsoft.com/office/drawing/2014/main" id="{9241F98A-7957-534C-95BE-2339EC9C3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/>
            <a:stretch/>
          </p:blipFill>
          <p:spPr>
            <a:xfrm>
              <a:off x="10757859" y="17911941"/>
              <a:ext cx="3621901" cy="1725742"/>
            </a:xfrm>
            <a:prstGeom prst="rect">
              <a:avLst/>
            </a:prstGeom>
          </p:spPr>
        </p:pic>
        <p:pic>
          <p:nvPicPr>
            <p:cNvPr id="67" name="Picture 66" descr="A picture containing text, striped, curtain, colorful&#10;&#10;Description automatically generated">
              <a:extLst>
                <a:ext uri="{FF2B5EF4-FFF2-40B4-BE49-F238E27FC236}">
                  <a16:creationId xmlns:a16="http://schemas.microsoft.com/office/drawing/2014/main" id="{E0F70ECD-AE6A-C64A-8F70-E4FBB89B7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757860" y="12615607"/>
              <a:ext cx="3621900" cy="1862705"/>
            </a:xfrm>
            <a:prstGeom prst="rect">
              <a:avLst/>
            </a:prstGeom>
          </p:spPr>
        </p:pic>
        <p:pic>
          <p:nvPicPr>
            <p:cNvPr id="68" name="Picture 67" descr="A picture containing curtain, striped, colorful&#10;&#10;Description automatically generated">
              <a:extLst>
                <a:ext uri="{FF2B5EF4-FFF2-40B4-BE49-F238E27FC236}">
                  <a16:creationId xmlns:a16="http://schemas.microsoft.com/office/drawing/2014/main" id="{20A11908-687E-4840-82C4-8A9FA3479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b="114"/>
            <a:stretch/>
          </p:blipFill>
          <p:spPr>
            <a:xfrm>
              <a:off x="10757860" y="16197704"/>
              <a:ext cx="3621902" cy="1723762"/>
            </a:xfrm>
            <a:prstGeom prst="rect">
              <a:avLst/>
            </a:prstGeom>
          </p:spPr>
        </p:pic>
        <p:pic>
          <p:nvPicPr>
            <p:cNvPr id="69" name="Picture 68" descr="A picture containing curtain, furniture, red, rack&#10;&#10;Description automatically generated">
              <a:extLst>
                <a:ext uri="{FF2B5EF4-FFF2-40B4-BE49-F238E27FC236}">
                  <a16:creationId xmlns:a16="http://schemas.microsoft.com/office/drawing/2014/main" id="{7137F3F7-3B45-8949-AC67-AFF3857C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757860" y="14475137"/>
              <a:ext cx="3621900" cy="172574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FE55F6-E390-584E-8F45-B1D3EF07AECA}"/>
              </a:ext>
            </a:extLst>
          </p:cNvPr>
          <p:cNvGrpSpPr/>
          <p:nvPr/>
        </p:nvGrpSpPr>
        <p:grpSpPr>
          <a:xfrm>
            <a:off x="18252144" y="11688146"/>
            <a:ext cx="3394441" cy="7019928"/>
            <a:chOff x="18288720" y="11296268"/>
            <a:chExt cx="3394441" cy="7019928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CD41841-D742-154D-B944-99C4979E1C73}"/>
                </a:ext>
              </a:extLst>
            </p:cNvPr>
            <p:cNvSpPr/>
            <p:nvPr/>
          </p:nvSpPr>
          <p:spPr>
            <a:xfrm>
              <a:off x="18441037" y="12990520"/>
              <a:ext cx="3171705" cy="1606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1DCEB8-EDC5-AC4D-9E05-B617FC3E8F49}"/>
                </a:ext>
              </a:extLst>
            </p:cNvPr>
            <p:cNvSpPr/>
            <p:nvPr/>
          </p:nvSpPr>
          <p:spPr>
            <a:xfrm>
              <a:off x="18441038" y="14772393"/>
              <a:ext cx="3171705" cy="1606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FB647A-6C77-5E4A-BB14-433A1D08B3AB}"/>
                </a:ext>
              </a:extLst>
            </p:cNvPr>
            <p:cNvSpPr/>
            <p:nvPr/>
          </p:nvSpPr>
          <p:spPr>
            <a:xfrm>
              <a:off x="18441038" y="16516589"/>
              <a:ext cx="3171705" cy="1606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25C5D15E-FBB1-204A-8287-65354151F0E9}"/>
                </a:ext>
              </a:extLst>
            </p:cNvPr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288720" y="16587980"/>
              <a:ext cx="3392424" cy="1728216"/>
            </a:xfrm>
            <a:prstGeom prst="rect">
              <a:avLst/>
            </a:prstGeom>
          </p:spPr>
        </p:pic>
        <p:pic>
          <p:nvPicPr>
            <p:cNvPr id="9" name="Picture 8" descr="A picture containing curtain, furniture, colorful&#10;&#10;Description automatically generated">
              <a:extLst>
                <a:ext uri="{FF2B5EF4-FFF2-40B4-BE49-F238E27FC236}">
                  <a16:creationId xmlns:a16="http://schemas.microsoft.com/office/drawing/2014/main" id="{911B3A55-4CA4-C44D-820A-5AE5755BC7C7}"/>
                </a:ext>
              </a:extLst>
            </p:cNvPr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8290735" y="14857655"/>
              <a:ext cx="3392424" cy="1728216"/>
            </a:xfrm>
            <a:prstGeom prst="rect">
              <a:avLst/>
            </a:prstGeom>
          </p:spPr>
        </p:pic>
        <p:pic>
          <p:nvPicPr>
            <p:cNvPr id="11" name="Picture 10" descr="A picture containing curtain, red, colorful&#10;&#10;Description automatically generated">
              <a:extLst>
                <a:ext uri="{FF2B5EF4-FFF2-40B4-BE49-F238E27FC236}">
                  <a16:creationId xmlns:a16="http://schemas.microsoft.com/office/drawing/2014/main" id="{206B19B2-8F2E-7E4D-A0F3-57CC86D8E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8288720" y="13105179"/>
              <a:ext cx="3392424" cy="1746504"/>
            </a:xfrm>
            <a:prstGeom prst="rect">
              <a:avLst/>
            </a:prstGeom>
          </p:spPr>
        </p:pic>
        <p:pic>
          <p:nvPicPr>
            <p:cNvPr id="13" name="Picture 12" descr="A picture containing text, outdoor, striped, curtain&#10;&#10;Description automatically generated">
              <a:extLst>
                <a:ext uri="{FF2B5EF4-FFF2-40B4-BE49-F238E27FC236}">
                  <a16:creationId xmlns:a16="http://schemas.microsoft.com/office/drawing/2014/main" id="{D3BED492-FFCB-FD49-883C-B63FB9A29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288722" y="11296268"/>
              <a:ext cx="3394439" cy="1803746"/>
            </a:xfrm>
            <a:prstGeom prst="rect">
              <a:avLst/>
            </a:prstGeom>
          </p:spPr>
        </p:pic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60E30100-8C0D-EC48-99AE-79EF6F0B6656}"/>
              </a:ext>
            </a:extLst>
          </p:cNvPr>
          <p:cNvSpPr/>
          <p:nvPr/>
        </p:nvSpPr>
        <p:spPr>
          <a:xfrm>
            <a:off x="19197552" y="13497057"/>
            <a:ext cx="78406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9BE144B-BA1A-8D49-8ABF-B2BEFEB0D878}"/>
              </a:ext>
            </a:extLst>
          </p:cNvPr>
          <p:cNvSpPr/>
          <p:nvPr/>
        </p:nvSpPr>
        <p:spPr>
          <a:xfrm>
            <a:off x="15447060" y="13497057"/>
            <a:ext cx="78406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D14DE68-CA30-DF4A-9F84-1BF9740103BE}"/>
              </a:ext>
            </a:extLst>
          </p:cNvPr>
          <p:cNvSpPr/>
          <p:nvPr/>
        </p:nvSpPr>
        <p:spPr>
          <a:xfrm>
            <a:off x="11897037" y="13541594"/>
            <a:ext cx="78406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5329-12BE-184A-8DEA-66361281D3D1}"/>
              </a:ext>
            </a:extLst>
          </p:cNvPr>
          <p:cNvSpPr/>
          <p:nvPr/>
        </p:nvSpPr>
        <p:spPr>
          <a:xfrm>
            <a:off x="18402445" y="14652082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832E602-9360-4443-A662-3348DC77E510}"/>
              </a:ext>
            </a:extLst>
          </p:cNvPr>
          <p:cNvSpPr/>
          <p:nvPr/>
        </p:nvSpPr>
        <p:spPr>
          <a:xfrm>
            <a:off x="20796022" y="16400491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72403D9-8A2A-4E47-B98D-43F6FE8FCF86}"/>
              </a:ext>
            </a:extLst>
          </p:cNvPr>
          <p:cNvSpPr/>
          <p:nvPr/>
        </p:nvSpPr>
        <p:spPr>
          <a:xfrm>
            <a:off x="17291539" y="16391526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41D9297-0D88-E34C-ADD8-7334C35E349B}"/>
              </a:ext>
            </a:extLst>
          </p:cNvPr>
          <p:cNvSpPr/>
          <p:nvPr/>
        </p:nvSpPr>
        <p:spPr>
          <a:xfrm>
            <a:off x="13741516" y="16419346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7E03ACE-C879-CF4A-A594-B4D0106D3767}"/>
              </a:ext>
            </a:extLst>
          </p:cNvPr>
          <p:cNvSpPr/>
          <p:nvPr/>
        </p:nvSpPr>
        <p:spPr>
          <a:xfrm>
            <a:off x="14014396" y="16992175"/>
            <a:ext cx="518917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FD3263-CDCF-A743-8904-959C0CC9A715}"/>
              </a:ext>
            </a:extLst>
          </p:cNvPr>
          <p:cNvSpPr/>
          <p:nvPr/>
        </p:nvSpPr>
        <p:spPr>
          <a:xfrm>
            <a:off x="17540428" y="16992175"/>
            <a:ext cx="518917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B28CA3A-9C76-9343-A7E2-1FFD097022CA}"/>
              </a:ext>
            </a:extLst>
          </p:cNvPr>
          <p:cNvSpPr/>
          <p:nvPr/>
        </p:nvSpPr>
        <p:spPr>
          <a:xfrm>
            <a:off x="21056779" y="16992175"/>
            <a:ext cx="518917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80E817-F504-744E-B97D-2E5596187517}"/>
              </a:ext>
            </a:extLst>
          </p:cNvPr>
          <p:cNvSpPr/>
          <p:nvPr/>
        </p:nvSpPr>
        <p:spPr>
          <a:xfrm>
            <a:off x="14943583" y="17582031"/>
            <a:ext cx="3100577" cy="1092181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372956B-A284-6449-AA2B-693E112C7750}"/>
              </a:ext>
            </a:extLst>
          </p:cNvPr>
          <p:cNvSpPr/>
          <p:nvPr/>
        </p:nvSpPr>
        <p:spPr>
          <a:xfrm>
            <a:off x="18435833" y="17576321"/>
            <a:ext cx="3108960" cy="1115075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C87840-3458-5B4C-B139-E94973F14F1C}"/>
              </a:ext>
            </a:extLst>
          </p:cNvPr>
          <p:cNvSpPr/>
          <p:nvPr/>
        </p:nvSpPr>
        <p:spPr>
          <a:xfrm>
            <a:off x="11409434" y="17559137"/>
            <a:ext cx="3108960" cy="1115075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ABEC6E8-3976-AA4D-B177-2179B52FD7F4}"/>
              </a:ext>
            </a:extLst>
          </p:cNvPr>
          <p:cNvSpPr/>
          <p:nvPr/>
        </p:nvSpPr>
        <p:spPr>
          <a:xfrm>
            <a:off x="19992860" y="14099862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877E1B6-D39C-E649-A0EA-B6C50B2C2966}"/>
              </a:ext>
            </a:extLst>
          </p:cNvPr>
          <p:cNvSpPr/>
          <p:nvPr/>
        </p:nvSpPr>
        <p:spPr>
          <a:xfrm>
            <a:off x="12682525" y="14117282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BA19F6-5935-C34F-B478-9A871F2D134C}"/>
              </a:ext>
            </a:extLst>
          </p:cNvPr>
          <p:cNvSpPr/>
          <p:nvPr/>
        </p:nvSpPr>
        <p:spPr>
          <a:xfrm>
            <a:off x="11379155" y="14690913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5BDEE1-D3EB-1047-B868-5BAF913436C0}"/>
              </a:ext>
            </a:extLst>
          </p:cNvPr>
          <p:cNvSpPr/>
          <p:nvPr/>
        </p:nvSpPr>
        <p:spPr>
          <a:xfrm>
            <a:off x="15445032" y="16396594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962A8FE-88C1-0A42-9651-53BD98A68830}"/>
              </a:ext>
            </a:extLst>
          </p:cNvPr>
          <p:cNvSpPr/>
          <p:nvPr/>
        </p:nvSpPr>
        <p:spPr>
          <a:xfrm>
            <a:off x="15705979" y="16401969"/>
            <a:ext cx="518916" cy="117435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3A50519-4674-554F-BA37-2F84951AA5AA}"/>
              </a:ext>
            </a:extLst>
          </p:cNvPr>
          <p:cNvSpPr/>
          <p:nvPr/>
        </p:nvSpPr>
        <p:spPr>
          <a:xfrm>
            <a:off x="11894858" y="16419346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AB78B3-763A-0E4D-BDBC-B72FFFDAF6E7}"/>
              </a:ext>
            </a:extLst>
          </p:cNvPr>
          <p:cNvSpPr/>
          <p:nvPr/>
        </p:nvSpPr>
        <p:spPr>
          <a:xfrm>
            <a:off x="12155805" y="16424721"/>
            <a:ext cx="518916" cy="1148612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B2826D-5138-034F-8C5C-821D2C546014}"/>
              </a:ext>
            </a:extLst>
          </p:cNvPr>
          <p:cNvSpPr/>
          <p:nvPr/>
        </p:nvSpPr>
        <p:spPr>
          <a:xfrm>
            <a:off x="19210311" y="16419346"/>
            <a:ext cx="518916" cy="115697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A0B490-B6A9-F04A-B951-C3CA43B8122C}"/>
              </a:ext>
            </a:extLst>
          </p:cNvPr>
          <p:cNvSpPr/>
          <p:nvPr/>
        </p:nvSpPr>
        <p:spPr>
          <a:xfrm>
            <a:off x="12162181" y="15273133"/>
            <a:ext cx="518916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3727C07-018A-254B-98AF-861756A8F1A2}"/>
              </a:ext>
            </a:extLst>
          </p:cNvPr>
          <p:cNvSpPr/>
          <p:nvPr/>
        </p:nvSpPr>
        <p:spPr>
          <a:xfrm>
            <a:off x="15705979" y="15241459"/>
            <a:ext cx="518916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A5C1354-896E-4A47-9ACA-8DC1836B14DE}"/>
              </a:ext>
            </a:extLst>
          </p:cNvPr>
          <p:cNvSpPr/>
          <p:nvPr/>
        </p:nvSpPr>
        <p:spPr>
          <a:xfrm>
            <a:off x="19201009" y="15234169"/>
            <a:ext cx="518916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CEB3259-DF9F-ED41-8FB4-B2E60360D92B}"/>
              </a:ext>
            </a:extLst>
          </p:cNvPr>
          <p:cNvSpPr/>
          <p:nvPr/>
        </p:nvSpPr>
        <p:spPr>
          <a:xfrm>
            <a:off x="12184190" y="12962057"/>
            <a:ext cx="518916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B51750F-7915-D748-98EC-99663BB420B7}"/>
              </a:ext>
            </a:extLst>
          </p:cNvPr>
          <p:cNvSpPr/>
          <p:nvPr/>
        </p:nvSpPr>
        <p:spPr>
          <a:xfrm>
            <a:off x="15719181" y="12894224"/>
            <a:ext cx="518916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CFDF93-F5CD-034E-A6D6-FB66BD6AC6C6}"/>
              </a:ext>
            </a:extLst>
          </p:cNvPr>
          <p:cNvGrpSpPr>
            <a:grpSpLocks noChangeAspect="1"/>
          </p:cNvGrpSpPr>
          <p:nvPr/>
        </p:nvGrpSpPr>
        <p:grpSpPr>
          <a:xfrm>
            <a:off x="290839" y="20314297"/>
            <a:ext cx="9585019" cy="1164917"/>
            <a:chOff x="290840" y="16899148"/>
            <a:chExt cx="5956300" cy="7239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ABD4C0-D049-2548-B5E8-35897F064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0840" y="16899148"/>
              <a:ext cx="5956300" cy="723900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FA0A9C4-B8C4-A743-B130-E12AD5152776}"/>
                </a:ext>
              </a:extLst>
            </p:cNvPr>
            <p:cNvSpPr/>
            <p:nvPr/>
          </p:nvSpPr>
          <p:spPr>
            <a:xfrm>
              <a:off x="5629276" y="17122775"/>
              <a:ext cx="355600" cy="16192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90F44A-4734-0540-9B38-DF17F0CF1D64}"/>
              </a:ext>
            </a:extLst>
          </p:cNvPr>
          <p:cNvSpPr txBox="1"/>
          <p:nvPr/>
        </p:nvSpPr>
        <p:spPr>
          <a:xfrm>
            <a:off x="11379156" y="3861138"/>
            <a:ext cx="313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mBERT</a:t>
            </a:r>
            <a:r>
              <a:rPr lang="en-US" dirty="0"/>
              <a:t> Urdu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F134C3-D62F-EB49-8308-14EBDCA2EF8E}"/>
              </a:ext>
            </a:extLst>
          </p:cNvPr>
          <p:cNvSpPr txBox="1"/>
          <p:nvPr/>
        </p:nvSpPr>
        <p:spPr>
          <a:xfrm>
            <a:off x="14943583" y="3861138"/>
            <a:ext cx="310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mBERT</a:t>
            </a:r>
            <a:r>
              <a:rPr lang="en-US" dirty="0"/>
              <a:t> Hindi </a:t>
            </a:r>
            <a:r>
              <a:rPr lang="en-US" dirty="0">
                <a:sym typeface="Wingdings" pitchFamily="2" charset="2"/>
              </a:rPr>
              <a:t> Urdu</a:t>
            </a:r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2927C0-C31E-024A-AE88-94F0B3BB9068}"/>
              </a:ext>
            </a:extLst>
          </p:cNvPr>
          <p:cNvSpPr txBox="1"/>
          <p:nvPr/>
        </p:nvSpPr>
        <p:spPr>
          <a:xfrm>
            <a:off x="18854002" y="3861138"/>
            <a:ext cx="227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mBERT</a:t>
            </a:r>
            <a:r>
              <a:rPr lang="en-US" dirty="0"/>
              <a:t> Arabic </a:t>
            </a:r>
            <a:r>
              <a:rPr lang="en-US" dirty="0">
                <a:sym typeface="Wingdings" pitchFamily="2" charset="2"/>
              </a:rPr>
              <a:t> Urdu</a:t>
            </a: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35BB33B-979D-D842-9B50-555F35FFBFDE}"/>
              </a:ext>
            </a:extLst>
          </p:cNvPr>
          <p:cNvSpPr txBox="1"/>
          <p:nvPr/>
        </p:nvSpPr>
        <p:spPr>
          <a:xfrm>
            <a:off x="11406856" y="11349124"/>
            <a:ext cx="308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IndicBERT</a:t>
            </a:r>
            <a:r>
              <a:rPr lang="en-US" dirty="0"/>
              <a:t> Urdu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D661075-5D64-744E-AE88-C29A95F6AA5E}"/>
              </a:ext>
            </a:extLst>
          </p:cNvPr>
          <p:cNvSpPr txBox="1"/>
          <p:nvPr/>
        </p:nvSpPr>
        <p:spPr>
          <a:xfrm>
            <a:off x="14931617" y="11350174"/>
            <a:ext cx="312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IndicBERT</a:t>
            </a:r>
            <a:r>
              <a:rPr lang="en-US" dirty="0"/>
              <a:t> Hindi </a:t>
            </a:r>
            <a:r>
              <a:rPr lang="en-US" dirty="0">
                <a:sym typeface="Wingdings" pitchFamily="2" charset="2"/>
              </a:rPr>
              <a:t> Urdu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D0E0AE0-A6AC-2F40-B5E7-97E460165470}"/>
              </a:ext>
            </a:extLst>
          </p:cNvPr>
          <p:cNvSpPr txBox="1"/>
          <p:nvPr/>
        </p:nvSpPr>
        <p:spPr>
          <a:xfrm>
            <a:off x="18402445" y="11350175"/>
            <a:ext cx="312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IndicBERT</a:t>
            </a:r>
            <a:r>
              <a:rPr lang="en-US" dirty="0"/>
              <a:t> Arabic </a:t>
            </a:r>
            <a:r>
              <a:rPr lang="en-US" dirty="0">
                <a:sym typeface="Wingdings" pitchFamily="2" charset="2"/>
              </a:rPr>
              <a:t> Urdu</a:t>
            </a:r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24D6D86-9554-5043-A2EF-B4C5CE6EA9F1}"/>
              </a:ext>
            </a:extLst>
          </p:cNvPr>
          <p:cNvGrpSpPr/>
          <p:nvPr/>
        </p:nvGrpSpPr>
        <p:grpSpPr>
          <a:xfrm>
            <a:off x="11281960" y="4202460"/>
            <a:ext cx="3291840" cy="7082465"/>
            <a:chOff x="11332760" y="4240560"/>
            <a:chExt cx="3291840" cy="7082465"/>
          </a:xfrm>
        </p:grpSpPr>
        <p:pic>
          <p:nvPicPr>
            <p:cNvPr id="27" name="Picture 26" descr="A computer screen capture&#10;&#10;Description automatically generated with low confidence">
              <a:extLst>
                <a:ext uri="{FF2B5EF4-FFF2-40B4-BE49-F238E27FC236}">
                  <a16:creationId xmlns:a16="http://schemas.microsoft.com/office/drawing/2014/main" id="{2707D8A7-B360-7348-8255-A21D428A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1332760" y="9579999"/>
              <a:ext cx="3291840" cy="1743026"/>
            </a:xfrm>
            <a:prstGeom prst="rect">
              <a:avLst/>
            </a:prstGeom>
          </p:spPr>
        </p:pic>
        <p:pic>
          <p:nvPicPr>
            <p:cNvPr id="116" name="Picture 115" descr="Background pattern&#10;&#10;Description automatically generated">
              <a:extLst>
                <a:ext uri="{FF2B5EF4-FFF2-40B4-BE49-F238E27FC236}">
                  <a16:creationId xmlns:a16="http://schemas.microsoft.com/office/drawing/2014/main" id="{73D2FDA9-5072-F643-99D9-7E99D1C1A8CB}"/>
                </a:ext>
              </a:extLst>
            </p:cNvPr>
            <p:cNvPicPr>
              <a:picLocks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1332760" y="7854569"/>
              <a:ext cx="3291840" cy="1728216"/>
            </a:xfrm>
            <a:prstGeom prst="rect">
              <a:avLst/>
            </a:prstGeom>
          </p:spPr>
        </p:pic>
        <p:pic>
          <p:nvPicPr>
            <p:cNvPr id="118" name="Picture 117" descr="Background pattern&#10;&#10;Description automatically generated">
              <a:extLst>
                <a:ext uri="{FF2B5EF4-FFF2-40B4-BE49-F238E27FC236}">
                  <a16:creationId xmlns:a16="http://schemas.microsoft.com/office/drawing/2014/main" id="{8EC8BA3E-06BF-AF47-B9EF-FFA829831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1332760" y="6103139"/>
              <a:ext cx="3291840" cy="1763091"/>
            </a:xfrm>
            <a:prstGeom prst="rect">
              <a:avLst/>
            </a:prstGeom>
          </p:spPr>
        </p:pic>
        <p:pic>
          <p:nvPicPr>
            <p:cNvPr id="120" name="Picture 119" descr="Background pattern&#10;&#10;Description automatically generated">
              <a:extLst>
                <a:ext uri="{FF2B5EF4-FFF2-40B4-BE49-F238E27FC236}">
                  <a16:creationId xmlns:a16="http://schemas.microsoft.com/office/drawing/2014/main" id="{21C4C490-E74E-A340-87C5-CCD54B47F4B1}"/>
                </a:ext>
              </a:extLst>
            </p:cNvPr>
            <p:cNvPicPr>
              <a:picLocks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1332760" y="4240560"/>
              <a:ext cx="3291840" cy="1865376"/>
            </a:xfrm>
            <a:prstGeom prst="rect">
              <a:avLst/>
            </a:prstGeom>
          </p:spPr>
        </p:pic>
      </p:grpSp>
      <p:pic>
        <p:nvPicPr>
          <p:cNvPr id="1029" name="Picture 1028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863C563D-56B6-B146-88D5-16460473DA4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400888" y="9526266"/>
            <a:ext cx="3291690" cy="1768504"/>
          </a:xfrm>
          <a:prstGeom prst="rect">
            <a:avLst/>
          </a:prstGeom>
        </p:spPr>
      </p:pic>
      <p:pic>
        <p:nvPicPr>
          <p:cNvPr id="1032" name="Picture 1031" descr="A picture containing purple, fabric&#10;&#10;Description automatically generated">
            <a:extLst>
              <a:ext uri="{FF2B5EF4-FFF2-40B4-BE49-F238E27FC236}">
                <a16:creationId xmlns:a16="http://schemas.microsoft.com/office/drawing/2014/main" id="{B53A361B-8446-E64F-BE5F-ED95EDD8A9A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8400888" y="7789969"/>
            <a:ext cx="3291690" cy="1738314"/>
          </a:xfrm>
          <a:prstGeom prst="rect">
            <a:avLst/>
          </a:prstGeom>
        </p:spPr>
      </p:pic>
      <p:pic>
        <p:nvPicPr>
          <p:cNvPr id="1034" name="Picture 1033" descr="Background pattern&#10;&#10;Description automatically generated">
            <a:extLst>
              <a:ext uri="{FF2B5EF4-FFF2-40B4-BE49-F238E27FC236}">
                <a16:creationId xmlns:a16="http://schemas.microsoft.com/office/drawing/2014/main" id="{F3649903-4440-A742-967F-70E080CC2E0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8400888" y="6064436"/>
            <a:ext cx="3291690" cy="1738181"/>
          </a:xfrm>
          <a:prstGeom prst="rect">
            <a:avLst/>
          </a:prstGeom>
        </p:spPr>
      </p:pic>
      <p:pic>
        <p:nvPicPr>
          <p:cNvPr id="1036" name="Picture 1035" descr="Background pattern&#10;&#10;Description automatically generated">
            <a:extLst>
              <a:ext uri="{FF2B5EF4-FFF2-40B4-BE49-F238E27FC236}">
                <a16:creationId xmlns:a16="http://schemas.microsoft.com/office/drawing/2014/main" id="{C84A1CAB-483F-6543-A16A-AABCD2F93B0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8398234" y="4193292"/>
            <a:ext cx="3294344" cy="1873028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E5D905E-0901-8B49-9BE8-5500B46E31C6}"/>
              </a:ext>
            </a:extLst>
          </p:cNvPr>
          <p:cNvSpPr/>
          <p:nvPr/>
        </p:nvSpPr>
        <p:spPr>
          <a:xfrm>
            <a:off x="11394295" y="10125941"/>
            <a:ext cx="3108960" cy="1138136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5F719E-8F2F-8E44-8FFC-BEC900DCC758}"/>
              </a:ext>
            </a:extLst>
          </p:cNvPr>
          <p:cNvSpPr/>
          <p:nvPr/>
        </p:nvSpPr>
        <p:spPr>
          <a:xfrm>
            <a:off x="14939777" y="10133721"/>
            <a:ext cx="3108960" cy="1151203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3DBB379-387D-BC49-B794-8EE36600EDD0}"/>
              </a:ext>
            </a:extLst>
          </p:cNvPr>
          <p:cNvSpPr/>
          <p:nvPr/>
        </p:nvSpPr>
        <p:spPr>
          <a:xfrm>
            <a:off x="18522581" y="10119156"/>
            <a:ext cx="3108960" cy="1165769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AA1D964-79D7-CE4C-9613-BB94ECCA590E}"/>
              </a:ext>
            </a:extLst>
          </p:cNvPr>
          <p:cNvSpPr/>
          <p:nvPr/>
        </p:nvSpPr>
        <p:spPr>
          <a:xfrm>
            <a:off x="11890661" y="8985878"/>
            <a:ext cx="542639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B26D3E7-C6ED-6A42-9EDD-CFF567BD108D}"/>
              </a:ext>
            </a:extLst>
          </p:cNvPr>
          <p:cNvSpPr/>
          <p:nvPr/>
        </p:nvSpPr>
        <p:spPr>
          <a:xfrm>
            <a:off x="15434659" y="8994727"/>
            <a:ext cx="542639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F39874-016A-7F4B-AB0F-FEC74C87BAD6}"/>
              </a:ext>
            </a:extLst>
          </p:cNvPr>
          <p:cNvSpPr/>
          <p:nvPr/>
        </p:nvSpPr>
        <p:spPr>
          <a:xfrm>
            <a:off x="19004057" y="8978176"/>
            <a:ext cx="542639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9EFC253-B160-5245-B1D2-E77D8B6A8CB8}"/>
              </a:ext>
            </a:extLst>
          </p:cNvPr>
          <p:cNvSpPr/>
          <p:nvPr/>
        </p:nvSpPr>
        <p:spPr>
          <a:xfrm>
            <a:off x="27467254" y="9478233"/>
            <a:ext cx="4946218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Direct Fine-Tuning Converges within 7 epochs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Transfer Fine-Tuning Does not Approach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EB33D7B-BDE9-A546-B5A1-B990F78BC343}"/>
              </a:ext>
            </a:extLst>
          </p:cNvPr>
          <p:cNvSpPr txBox="1"/>
          <p:nvPr/>
        </p:nvSpPr>
        <p:spPr>
          <a:xfrm>
            <a:off x="22073106" y="16545596"/>
            <a:ext cx="1068967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/>
          </a:p>
          <a:p>
            <a:r>
              <a:rPr lang="en-US" sz="3200" b="1" dirty="0"/>
              <a:t>Token Classification </a:t>
            </a:r>
            <a:r>
              <a:rPr lang="en-US" sz="3200" dirty="0"/>
              <a:t>– relies on mix of context and character embeddings</a:t>
            </a:r>
          </a:p>
          <a:p>
            <a:r>
              <a:rPr lang="en-US" sz="3200" b="1" dirty="0"/>
              <a:t>Attention</a:t>
            </a:r>
            <a:r>
              <a:rPr lang="en-US" sz="3200" dirty="0"/>
              <a:t> – final layers dictate sequential units</a:t>
            </a:r>
          </a:p>
          <a:p>
            <a:r>
              <a:rPr lang="en-US" sz="3200" b="1" dirty="0"/>
              <a:t>Typological </a:t>
            </a:r>
            <a:r>
              <a:rPr lang="en-US" sz="3200" dirty="0"/>
              <a:t>similarities dominate efficacy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2400" b="1" dirty="0"/>
          </a:p>
          <a:p>
            <a:pPr marL="514350" indent="-514350">
              <a:buAutoNum type="arabicPeriod"/>
            </a:pPr>
            <a:r>
              <a:rPr lang="en-US" sz="3200" dirty="0"/>
              <a:t>Pretrained Roberta – </a:t>
            </a:r>
            <a:r>
              <a:rPr lang="en-US" sz="3200" dirty="0" err="1"/>
              <a:t>UrBERTo</a:t>
            </a:r>
            <a:r>
              <a:rPr lang="en-US" sz="3200" dirty="0"/>
              <a:t> from Scratch, compute resources limited</a:t>
            </a:r>
          </a:p>
          <a:p>
            <a:pPr marL="514350" indent="-514350">
              <a:buAutoNum type="arabicPeriod"/>
            </a:pPr>
            <a:r>
              <a:rPr lang="en-US" sz="3200" dirty="0"/>
              <a:t>Mixed </a:t>
            </a:r>
            <a:r>
              <a:rPr lang="en-US" sz="3200" dirty="0" err="1"/>
              <a:t>FewShot</a:t>
            </a:r>
            <a:r>
              <a:rPr lang="en-US" sz="3200" dirty="0"/>
              <a:t> Transfer Learning (Typological + Morphological)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C13EB19-C8C2-2B4D-BEBB-1021DBB32228}"/>
              </a:ext>
            </a:extLst>
          </p:cNvPr>
          <p:cNvSpPr txBox="1"/>
          <p:nvPr/>
        </p:nvSpPr>
        <p:spPr>
          <a:xfrm>
            <a:off x="11237199" y="18792419"/>
            <a:ext cx="1029297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mBERT</a:t>
            </a:r>
            <a:r>
              <a:rPr lang="en-US" sz="2400" dirty="0"/>
              <a:t> has better distributive attention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Final 2 layers are instrumental to performance </a:t>
            </a:r>
            <a:r>
              <a:rPr lang="en-US" sz="2400" dirty="0" err="1"/>
              <a:t>dropoff</a:t>
            </a:r>
            <a:endParaRPr lang="en-US" sz="2400"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Intermediate attention loses spread with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972731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{27B22E59-36F4-A148-9D4F-DE182432DD57}tf10001058</Template>
  <TotalTime>6101</TotalTime>
  <Words>592</Words>
  <Application>Microsoft Macintosh PowerPoint</Application>
  <PresentationFormat>Custom</PresentationFormat>
  <Paragraphs>94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-apple-system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Anwesha Mukherjee</dc:creator>
  <cp:lastModifiedBy>Anwesha Mukherjee</cp:lastModifiedBy>
  <cp:revision>15</cp:revision>
  <dcterms:created xsi:type="dcterms:W3CDTF">2021-08-22T08:09:06Z</dcterms:created>
  <dcterms:modified xsi:type="dcterms:W3CDTF">2022-03-13T14:37:19Z</dcterms:modified>
</cp:coreProperties>
</file>